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87" r:id="rId4"/>
    <p:sldId id="281" r:id="rId5"/>
    <p:sldId id="257" r:id="rId6"/>
    <p:sldId id="266" r:id="rId7"/>
    <p:sldId id="268" r:id="rId8"/>
    <p:sldId id="269" r:id="rId9"/>
    <p:sldId id="270" r:id="rId10"/>
    <p:sldId id="271" r:id="rId11"/>
    <p:sldId id="272" r:id="rId12"/>
    <p:sldId id="279" r:id="rId13"/>
    <p:sldId id="280" r:id="rId14"/>
    <p:sldId id="283" r:id="rId15"/>
    <p:sldId id="284" r:id="rId16"/>
    <p:sldId id="285" r:id="rId17"/>
    <p:sldId id="2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6" autoAdjust="0"/>
    <p:restoredTop sz="95274" autoAdjust="0"/>
  </p:normalViewPr>
  <p:slideViewPr>
    <p:cSldViewPr snapToGrid="0">
      <p:cViewPr>
        <p:scale>
          <a:sx n="66" d="100"/>
          <a:sy n="66" d="100"/>
        </p:scale>
        <p:origin x="-594" y="-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12/12/2015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12/12/2015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252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3700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12/12/2015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12/12/2015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12/12/2015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12/12/2015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12/12/2015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r.jacksonsd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Welcome, Families!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Mrs. Nappa</a:t>
            </a:r>
          </a:p>
          <a:p>
            <a:pPr algn="r"/>
            <a:r>
              <a:rPr lang="en-US" sz="2400" dirty="0" smtClean="0"/>
              <a:t>Also in our room</a:t>
            </a:r>
          </a:p>
          <a:p>
            <a:pPr algn="r"/>
            <a:r>
              <a:rPr lang="en-US" sz="2400" dirty="0" smtClean="0"/>
              <a:t>Mrs. Rosinski</a:t>
            </a:r>
          </a:p>
          <a:p>
            <a:pPr algn="r"/>
            <a:r>
              <a:rPr lang="en-US" sz="2400" dirty="0" smtClean="0"/>
              <a:t>Mrs. </a:t>
            </a:r>
            <a:r>
              <a:rPr lang="en-US" sz="2400" dirty="0" err="1" smtClean="0"/>
              <a:t>Alvear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50670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34270" y="115910"/>
            <a:ext cx="9133730" cy="797178"/>
          </a:xfrm>
        </p:spPr>
        <p:txBody>
          <a:bodyPr/>
          <a:lstStyle/>
          <a:p>
            <a:r>
              <a:rPr lang="en-US" dirty="0" smtClean="0"/>
              <a:t>Class Subjects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0" y="1273698"/>
            <a:ext cx="9144000" cy="45839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Acceptance and Commitment Therapeutic Approach</a:t>
            </a:r>
          </a:p>
          <a:p>
            <a:pPr lvl="0"/>
            <a:r>
              <a:rPr lang="en-US" dirty="0" smtClean="0"/>
              <a:t>Readers’ Workshop</a:t>
            </a:r>
          </a:p>
          <a:p>
            <a:pPr lvl="0"/>
            <a:r>
              <a:rPr lang="en-US" dirty="0" smtClean="0"/>
              <a:t>Writers’ Workshop</a:t>
            </a:r>
          </a:p>
          <a:p>
            <a:pPr lvl="0"/>
            <a:r>
              <a:rPr lang="en-US" dirty="0" smtClean="0"/>
              <a:t>Words Their Way</a:t>
            </a:r>
          </a:p>
          <a:p>
            <a:pPr lvl="0"/>
            <a:r>
              <a:rPr lang="en-US" dirty="0" smtClean="0"/>
              <a:t>Mathematics with the Envision Series</a:t>
            </a:r>
          </a:p>
          <a:p>
            <a:pPr lvl="0"/>
            <a:r>
              <a:rPr lang="en-US" dirty="0" smtClean="0"/>
              <a:t>Vocational &amp; Social Skills Development Club Rotation</a:t>
            </a:r>
          </a:p>
          <a:p>
            <a:pPr lvl="0"/>
            <a:r>
              <a:rPr lang="en-US" dirty="0" smtClean="0"/>
              <a:t>Science and Social Studies with The Harcourt Series: extra skill enhancement done in Vocational Club Rotation</a:t>
            </a:r>
          </a:p>
          <a:p>
            <a:pPr lvl="0"/>
            <a:r>
              <a:rPr lang="en-US" dirty="0" smtClean="0"/>
              <a:t>Art, music, Media, Computers, &amp; Physical Education</a:t>
            </a:r>
          </a:p>
        </p:txBody>
      </p:sp>
    </p:spTree>
    <p:extLst/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Up to 3 items of homework each night for review of daily lessons  </a:t>
            </a:r>
          </a:p>
          <a:p>
            <a:pPr lvl="0"/>
            <a:r>
              <a:rPr lang="en-US" dirty="0" smtClean="0"/>
              <a:t>Reading 2 steps each night is part of homework </a:t>
            </a:r>
          </a:p>
          <a:p>
            <a:pPr lvl="0"/>
            <a:r>
              <a:rPr lang="en-US" dirty="0" smtClean="0"/>
              <a:t>Parents/Guardian signs the planner- This is your child’s responsibility.</a:t>
            </a:r>
            <a:endParaRPr lang="en-US" dirty="0"/>
          </a:p>
        </p:txBody>
      </p:sp>
    </p:spTree>
    <p:extLst/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Trips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We have lots of fun field trips planned for this year!</a:t>
            </a:r>
          </a:p>
          <a:p>
            <a:r>
              <a:rPr lang="en-US" dirty="0" smtClean="0"/>
              <a:t>SOLVE Field Trips</a:t>
            </a:r>
          </a:p>
          <a:p>
            <a:r>
              <a:rPr lang="en-US" dirty="0" smtClean="0"/>
              <a:t>Grade Level Field Trips</a:t>
            </a:r>
          </a:p>
          <a:p>
            <a:r>
              <a:rPr lang="en-US" dirty="0" smtClean="0"/>
              <a:t>Be sure to sign and return permission slips, usually sent home in Friday Folders</a:t>
            </a:r>
          </a:p>
          <a:p>
            <a:r>
              <a:rPr lang="en-US" dirty="0" smtClean="0"/>
              <a:t>Field trips are an extra, appropriate behavior and safety concerns are always looked at before up coming field trips for determination.</a:t>
            </a:r>
          </a:p>
        </p:txBody>
      </p:sp>
    </p:spTree>
    <p:extLst/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Bring these items each day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Backpack</a:t>
            </a:r>
          </a:p>
          <a:p>
            <a:r>
              <a:rPr lang="en-US" dirty="0" smtClean="0"/>
              <a:t>Red Take Home Folder (Friday Folders on Monday)</a:t>
            </a:r>
          </a:p>
          <a:p>
            <a:r>
              <a:rPr lang="en-US" dirty="0" smtClean="0"/>
              <a:t>Planner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Don’t bring these items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Personal items of any kind including toys. </a:t>
            </a:r>
          </a:p>
          <a:p>
            <a:r>
              <a:rPr lang="en-US" dirty="0" smtClean="0"/>
              <a:t>I will have special days that will be announced when personal items can be brought in. For example, Board Game Day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Supplies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6371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School Website</a:t>
            </a:r>
            <a:endParaRPr lang="en-US" dirty="0"/>
          </a:p>
          <a:p>
            <a:pPr lvl="0"/>
            <a:r>
              <a:rPr lang="en-US" dirty="0" smtClean="0"/>
              <a:t>Class Page</a:t>
            </a:r>
          </a:p>
          <a:p>
            <a:pPr lvl="0"/>
            <a:r>
              <a:rPr lang="en-US" dirty="0" smtClean="0"/>
              <a:t>Parent Portal</a:t>
            </a:r>
          </a:p>
          <a:p>
            <a:pPr lvl="0"/>
            <a:r>
              <a:rPr lang="en-US" dirty="0" smtClean="0"/>
              <a:t>Planners</a:t>
            </a:r>
          </a:p>
          <a:p>
            <a:pPr lvl="0"/>
            <a:r>
              <a:rPr lang="en-US" dirty="0" smtClean="0"/>
              <a:t>Friday Folder Inserts</a:t>
            </a:r>
          </a:p>
          <a:p>
            <a:pPr lvl="0"/>
            <a:r>
              <a:rPr lang="en-US" dirty="0" smtClean="0"/>
              <a:t>PTN </a:t>
            </a:r>
            <a:endParaRPr lang="en-US" dirty="0"/>
          </a:p>
        </p:txBody>
      </p:sp>
    </p:spTree>
    <p:extLst/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998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Have 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Great </a:t>
            </a:r>
            <a:r>
              <a:rPr lang="en-US" dirty="0"/>
              <a:t>Year!</a:t>
            </a:r>
          </a:p>
        </p:txBody>
      </p:sp>
    </p:spTree>
    <p:extLst>
      <p:ext uri="{BB962C8B-B14F-4D97-AF65-F5344CB8AC3E}">
        <p14:creationId xmlns:p14="http://schemas.microsoft.com/office/powerpoint/2010/main" xmlns="" val="278717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762919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smtClean="0"/>
              <a:t>Our Motto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572" y="1219200"/>
            <a:ext cx="9134856" cy="4833257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en-US" sz="94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Fair Isn’t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3300" dirty="0" smtClean="0"/>
              <a:t>Everyone getting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3300" dirty="0" smtClean="0"/>
              <a:t> the same thing.</a:t>
            </a:r>
          </a:p>
          <a:p>
            <a:pPr marL="45720" indent="0" algn="ctr">
              <a:buNone/>
            </a:pPr>
            <a:r>
              <a:rPr lang="en-US" sz="10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Fair Is</a:t>
            </a:r>
          </a:p>
          <a:p>
            <a:pPr marL="45720" indent="0" algn="ctr">
              <a:buNone/>
            </a:pPr>
            <a:r>
              <a:rPr lang="en-US" sz="3300" dirty="0" smtClean="0"/>
              <a:t>Everyone getting </a:t>
            </a:r>
          </a:p>
          <a:p>
            <a:pPr marL="45720" indent="0" algn="ctr">
              <a:buNone/>
            </a:pPr>
            <a:r>
              <a:rPr lang="en-US" sz="3300" dirty="0" smtClean="0"/>
              <a:t>What they need in order</a:t>
            </a:r>
          </a:p>
          <a:p>
            <a:pPr marL="45720" indent="0" algn="ctr">
              <a:buNone/>
            </a:pPr>
            <a:r>
              <a:rPr lang="en-US" sz="3300" dirty="0" smtClean="0"/>
              <a:t>To be</a:t>
            </a:r>
          </a:p>
          <a:p>
            <a:pPr marL="45720" indent="0" algn="ctr">
              <a:buNone/>
            </a:pPr>
            <a:r>
              <a:rPr lang="en-US" sz="9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Successful!</a:t>
            </a:r>
            <a:endParaRPr lang="en-US" sz="9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5975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Schedule</a:t>
            </a:r>
            <a:endParaRPr lang="en-US" dirty="0"/>
          </a:p>
        </p:txBody>
      </p:sp>
      <p:graphicFrame>
        <p:nvGraphicFramePr>
          <p:cNvPr id="5" name="Content Placeholder 4" descr="Sample table with 2 columns, 11 row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01497105"/>
              </p:ext>
            </p:extLst>
          </p:nvPr>
        </p:nvGraphicFramePr>
        <p:xfrm>
          <a:off x="4365938" y="457202"/>
          <a:ext cx="6789425" cy="6274957"/>
        </p:xfrm>
        <a:graphic>
          <a:graphicData uri="http://schemas.openxmlformats.org/drawingml/2006/table">
            <a:tbl>
              <a:tblPr bandRow="1">
                <a:tableStyleId>{16D9F66E-5EB9-4882-86FB-DCBF35E3C3E4}</a:tableStyleId>
              </a:tblPr>
              <a:tblGrid>
                <a:gridCol w="2108678"/>
                <a:gridCol w="4680747"/>
              </a:tblGrid>
              <a:tr h="51783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8:45 – 9:10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Homeroom/Morning</a:t>
                      </a:r>
                      <a:r>
                        <a:rPr lang="en-US" sz="1600" baseline="0" dirty="0" smtClean="0">
                          <a:effectLst/>
                        </a:rPr>
                        <a:t> Routines/snack/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(extra literacy &amp; math warm-ups)</a:t>
                      </a:r>
                      <a:endParaRPr 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9:10 </a:t>
                      </a:r>
                      <a:r>
                        <a:rPr lang="en-US" sz="1600" dirty="0">
                          <a:effectLst/>
                        </a:rPr>
                        <a:t>- 9:30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Morning Meeting/Social</a:t>
                      </a:r>
                      <a:r>
                        <a:rPr lang="en-US" sz="1600" baseline="0" dirty="0" smtClean="0">
                          <a:effectLst/>
                        </a:rPr>
                        <a:t> Skills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9:30 - </a:t>
                      </a:r>
                      <a:r>
                        <a:rPr lang="en-US" sz="1600" dirty="0" smtClean="0">
                          <a:effectLst/>
                        </a:rPr>
                        <a:t>10:30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Literacy</a:t>
                      </a:r>
                      <a:r>
                        <a:rPr lang="en-US" sz="1600" b="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Block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10:30 – 10:40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Transition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10:40 -11:15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Math Block         (11:00, snack)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11:15-12:00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Specials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12:00-12:45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Vocational &amp; Social Development Clubs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12:45-1:15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Free-time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1:15-1:45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Lunch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1:45-2:15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Choice/Centers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2:25-2:45</a:t>
                      </a:r>
                      <a:endParaRPr 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Science/Social</a:t>
                      </a:r>
                      <a:r>
                        <a:rPr lang="en-US" sz="1600" baseline="0" dirty="0" smtClean="0">
                          <a:effectLst/>
                        </a:rPr>
                        <a:t> Studies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  <a:tr h="5178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2:45-3:00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Dismissal</a:t>
                      </a:r>
                      <a:r>
                        <a:rPr lang="en-US" sz="16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Routines</a:t>
                      </a:r>
                      <a:endParaRPr 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2880" marR="57150" marT="57150" marB="57150" anchor="ctr"/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This is what a typical day in our classroom looks like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2073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objective is to cover: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Who we are</a:t>
            </a:r>
            <a:endParaRPr lang="en-US" dirty="0"/>
          </a:p>
          <a:p>
            <a:r>
              <a:rPr lang="en-US" dirty="0" smtClean="0"/>
              <a:t>Communication</a:t>
            </a:r>
            <a:endParaRPr lang="en-US" dirty="0"/>
          </a:p>
          <a:p>
            <a:r>
              <a:rPr lang="en-US" dirty="0" smtClean="0"/>
              <a:t>Class Goals</a:t>
            </a:r>
          </a:p>
          <a:p>
            <a:r>
              <a:rPr lang="en-US" dirty="0" smtClean="0"/>
              <a:t>Classroom Community</a:t>
            </a:r>
          </a:p>
          <a:p>
            <a:r>
              <a:rPr lang="en-US" dirty="0" smtClean="0"/>
              <a:t>Class Subjects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  <a:p>
            <a:r>
              <a:rPr lang="en-US" dirty="0" smtClean="0"/>
              <a:t>Field Tips</a:t>
            </a:r>
          </a:p>
          <a:p>
            <a:r>
              <a:rPr lang="en-US" dirty="0" smtClean="0"/>
              <a:t>Supplies</a:t>
            </a:r>
          </a:p>
          <a:p>
            <a:r>
              <a:rPr lang="en-US" dirty="0" smtClean="0"/>
              <a:t>Resources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0090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My experience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I’ve been teaching for 14 years in Jackson.</a:t>
            </a:r>
          </a:p>
          <a:p>
            <a:r>
              <a:rPr lang="en-US" dirty="0" smtClean="0"/>
              <a:t>I have taught grades K-4 </a:t>
            </a:r>
          </a:p>
          <a:p>
            <a:r>
              <a:rPr lang="en-US" dirty="0" smtClean="0"/>
              <a:t>I have taught in SOLVE since the summer of 2006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My background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3"/>
            <a:ext cx="4480560" cy="40892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 have my BA in Psychology</a:t>
            </a:r>
          </a:p>
          <a:p>
            <a:r>
              <a:rPr lang="en-US" dirty="0" smtClean="0"/>
              <a:t>I have my MA in Education</a:t>
            </a:r>
          </a:p>
          <a:p>
            <a:r>
              <a:rPr lang="en-US" dirty="0" smtClean="0"/>
              <a:t>I have my Crisis Prevention </a:t>
            </a:r>
            <a:r>
              <a:rPr lang="en-US" dirty="0"/>
              <a:t>Intervention (</a:t>
            </a:r>
            <a:r>
              <a:rPr lang="en-US" dirty="0" smtClean="0"/>
              <a:t>CPI) certification </a:t>
            </a:r>
          </a:p>
          <a:p>
            <a:r>
              <a:rPr lang="en-US" dirty="0" smtClean="0"/>
              <a:t>I am currently completing the Registered Behavioral Technician training.</a:t>
            </a:r>
          </a:p>
          <a:p>
            <a:r>
              <a:rPr lang="en-US" dirty="0" smtClean="0"/>
              <a:t>I am also attending Georgian Court University for post Masters’ courses in education for my furthering education commitment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Get to Know 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8197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Hobbies/Interests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Playing with my children</a:t>
            </a:r>
          </a:p>
          <a:p>
            <a:pPr lvl="0"/>
            <a:r>
              <a:rPr lang="en-US" dirty="0" smtClean="0"/>
              <a:t>Reading </a:t>
            </a:r>
          </a:p>
          <a:p>
            <a:pPr lvl="0"/>
            <a:r>
              <a:rPr lang="en-US" dirty="0" smtClean="0"/>
              <a:t>Swimming and hiking</a:t>
            </a:r>
          </a:p>
        </p:txBody>
      </p:sp>
    </p:spTree>
    <p:extLst/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My email: jnappa@jacksonsd.org</a:t>
            </a:r>
          </a:p>
          <a:p>
            <a:pPr lvl="0"/>
            <a:r>
              <a:rPr lang="en-US" dirty="0" smtClean="0"/>
              <a:t>My phone: (732)833-4690 Hours 8:20 to 3:10. Leave a message and I will return ASAP</a:t>
            </a:r>
          </a:p>
          <a:p>
            <a:pPr lvl="0"/>
            <a:r>
              <a:rPr lang="en-US" dirty="0" smtClean="0"/>
              <a:t>Class web site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http://cr.jacksonsd.org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0"/>
            <a:r>
              <a:rPr lang="en-US" dirty="0" smtClean="0"/>
              <a:t>My Class Page can be accessed through the Crawford web site (see above) under class pages; just type my name, Nappa</a:t>
            </a:r>
          </a:p>
          <a:p>
            <a:pPr lvl="0"/>
            <a:r>
              <a:rPr lang="en-US" dirty="0" smtClean="0"/>
              <a:t>Planners</a:t>
            </a:r>
          </a:p>
          <a:p>
            <a:pPr lvl="0"/>
            <a:r>
              <a:rPr lang="en-US" dirty="0" smtClean="0"/>
              <a:t>Friday Folders</a:t>
            </a:r>
          </a:p>
          <a:p>
            <a:pPr lvl="0"/>
            <a:r>
              <a:rPr lang="en-US" dirty="0" smtClean="0"/>
              <a:t>Notes (please place in Red Take Home Folder or in Friday Folders on a Monday)</a:t>
            </a:r>
            <a:endParaRPr lang="en-US" dirty="0"/>
          </a:p>
        </p:txBody>
      </p:sp>
    </p:spTree>
    <p:extLst/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Goals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Develop good citizenship skills, student skills, and general social skills</a:t>
            </a:r>
          </a:p>
          <a:p>
            <a:pPr lvl="0"/>
            <a:r>
              <a:rPr lang="en-US" dirty="0" smtClean="0"/>
              <a:t>Discover new interests</a:t>
            </a:r>
          </a:p>
          <a:p>
            <a:pPr lvl="0"/>
            <a:r>
              <a:rPr lang="en-US" dirty="0" smtClean="0"/>
              <a:t>Make new friends</a:t>
            </a:r>
          </a:p>
          <a:p>
            <a:pPr lvl="0"/>
            <a:r>
              <a:rPr lang="en-US" dirty="0" smtClean="0"/>
              <a:t>Further develop our academic achievement</a:t>
            </a:r>
          </a:p>
          <a:p>
            <a:pPr lvl="0"/>
            <a:r>
              <a:rPr lang="en-US" dirty="0" smtClean="0"/>
              <a:t>Have Fun!!!!!</a:t>
            </a:r>
            <a:endParaRPr lang="en-US" dirty="0"/>
          </a:p>
        </p:txBody>
      </p:sp>
    </p:spTree>
    <p:extLst/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Community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Our classroom rules help us get along with each other: “Lightening Laws”</a:t>
            </a:r>
          </a:p>
          <a:p>
            <a:pPr lvl="1"/>
            <a:r>
              <a:rPr lang="en-US" dirty="0" smtClean="0"/>
              <a:t>Be respectful</a:t>
            </a:r>
          </a:p>
          <a:p>
            <a:pPr lvl="1"/>
            <a:r>
              <a:rPr lang="en-US" dirty="0" smtClean="0"/>
              <a:t>Respect personal space</a:t>
            </a:r>
          </a:p>
          <a:p>
            <a:pPr lvl="1"/>
            <a:r>
              <a:rPr lang="en-US" dirty="0" smtClean="0"/>
              <a:t>Keep hands, feet, and hurtful words to ourselves</a:t>
            </a:r>
          </a:p>
        </p:txBody>
      </p:sp>
    </p:spTree>
    <p:extLst/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0D0D3A-9AE6-4D0B-B18A-D57038E002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Back to elementary school presentation (widescreen)</Template>
  <TotalTime>0</TotalTime>
  <Words>581</Words>
  <Application>Microsoft Office PowerPoint</Application>
  <PresentationFormat>Custom</PresentationFormat>
  <Paragraphs>122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Back to School 16x9</vt:lpstr>
      <vt:lpstr>Welcome, Families!</vt:lpstr>
      <vt:lpstr>Our Motto</vt:lpstr>
      <vt:lpstr>Classroom Schedule</vt:lpstr>
      <vt:lpstr>My objective is to cover:</vt:lpstr>
      <vt:lpstr>Get to Know Me</vt:lpstr>
      <vt:lpstr>Hobbies/Interests</vt:lpstr>
      <vt:lpstr>Communication </vt:lpstr>
      <vt:lpstr>Class Goals</vt:lpstr>
      <vt:lpstr>Classroom Community</vt:lpstr>
      <vt:lpstr>Class Subjects</vt:lpstr>
      <vt:lpstr>Homework</vt:lpstr>
      <vt:lpstr>Field Trips</vt:lpstr>
      <vt:lpstr>Supplies</vt:lpstr>
      <vt:lpstr>Resources</vt:lpstr>
      <vt:lpstr>Questions?</vt:lpstr>
      <vt:lpstr>Let’s Have a Great Year!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2015-09-19T17:27:16Z</dcterms:created>
  <dcterms:modified xsi:type="dcterms:W3CDTF">2015-12-12T20:19:18Z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TC028952709991</vt:lpwstr>
  </property>
</Properties>
</file>